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2" r:id="rId4"/>
    <p:sldId id="263" r:id="rId5"/>
    <p:sldId id="265" r:id="rId6"/>
    <p:sldId id="267" r:id="rId7"/>
    <p:sldId id="264" r:id="rId8"/>
    <p:sldId id="257" r:id="rId9"/>
    <p:sldId id="258" r:id="rId10"/>
    <p:sldId id="259" r:id="rId11"/>
    <p:sldId id="260" r:id="rId12"/>
    <p:sldId id="275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B39"/>
    <a:srgbClr val="B6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0" autoAdjust="0"/>
    <p:restoredTop sz="94660"/>
  </p:normalViewPr>
  <p:slideViewPr>
    <p:cSldViewPr>
      <p:cViewPr varScale="1">
        <p:scale>
          <a:sx n="114" d="100"/>
          <a:sy n="114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680D348-6C38-4079-9746-AE95DE4A3E0B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E5D9FB-6ED2-4861-A7FD-E8870D517FE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dirty="0" smtClean="0"/>
              <a:t>Procenten</a:t>
            </a:r>
            <a:endParaRPr lang="nl-NL" sz="8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05064"/>
            <a:ext cx="4953000" cy="648072"/>
          </a:xfrm>
        </p:spPr>
        <p:txBody>
          <a:bodyPr>
            <a:normAutofit fontScale="85000" lnSpcReduction="10000"/>
          </a:bodyPr>
          <a:lstStyle/>
          <a:p>
            <a:r>
              <a:rPr lang="nl-NL" sz="2800" b="1" dirty="0" smtClean="0"/>
              <a:t>Oefenopdrachten met uitleg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2479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1"/>
    </mc:Choice>
    <mc:Fallback xmlns="">
      <p:transition spd="slow" advTm="230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865" y="980728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In 2005 moest je voor een fles Coca Cola € 1,19 betalen.</a:t>
            </a:r>
            <a:br>
              <a:rPr lang="nl-NL" sz="2200" dirty="0" smtClean="0"/>
            </a:br>
            <a:r>
              <a:rPr lang="nl-NL" sz="2200" dirty="0" smtClean="0"/>
              <a:t>In supermarkten is de 1,5 literfles nu voor € 1,79 te koop</a:t>
            </a:r>
            <a:br>
              <a:rPr lang="nl-NL" sz="2200" dirty="0" smtClean="0"/>
            </a:br>
            <a:r>
              <a:rPr lang="nl-NL" sz="2200" dirty="0" smtClean="0"/>
              <a:t>Hoeveel procent zijn de prijzen gestegen?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€ 1,19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2690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27984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€ 0,60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933056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9330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50,420%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2276229" y="4432920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743908" y="4457126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 flipV="1">
            <a:off x="3763178" y="2868800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 flipV="1">
            <a:off x="2308886" y="2858566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2390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1,19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442405" y="48691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1,19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87924" y="24584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0,60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41930" y="48687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0,60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4089"/>
              <a:gd name="adj2" fmla="val -6236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051984" y="2317334"/>
            <a:ext cx="2187524" cy="810559"/>
          </a:xfrm>
          <a:prstGeom prst="wedgeEllipseCallout">
            <a:avLst>
              <a:gd name="adj1" fmla="val -42669"/>
              <a:gd name="adj2" fmla="val 6652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096002" y="4868702"/>
            <a:ext cx="2356318" cy="638095"/>
          </a:xfrm>
          <a:prstGeom prst="wedgeEllipseCallout">
            <a:avLst>
              <a:gd name="adj1" fmla="val -46734"/>
              <a:gd name="adj2" fmla="val -13266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194041" y="2444643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euro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194040" y="4890474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Procenten mag je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1 decimaal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6" y="4765856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55387" y="2218097"/>
            <a:ext cx="1500589" cy="307777"/>
          </a:xfrm>
          <a:prstGeom prst="wedgeEllipseCallout">
            <a:avLst>
              <a:gd name="adj1" fmla="val 2988"/>
              <a:gd name="adj2" fmla="val 21080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31968" y="2218097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687084" y="4063588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785123" y="4063588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26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stijging is 50,4%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3200805" y="5829340"/>
            <a:ext cx="2356318" cy="407972"/>
          </a:xfrm>
          <a:prstGeom prst="wedgeEllipseCallout">
            <a:avLst>
              <a:gd name="adj1" fmla="val -31950"/>
              <a:gd name="adj2" fmla="val -1006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298844" y="585957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 : 1,19 x 0,60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4" y="2247770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e toelichting 41"/>
          <p:cNvSpPr/>
          <p:nvPr/>
        </p:nvSpPr>
        <p:spPr>
          <a:xfrm>
            <a:off x="7043430" y="3284949"/>
            <a:ext cx="1633026" cy="407972"/>
          </a:xfrm>
          <a:prstGeom prst="wedgeEllipseCallout">
            <a:avLst>
              <a:gd name="adj1" fmla="val -14044"/>
              <a:gd name="adj2" fmla="val -739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6949785" y="3315181"/>
            <a:ext cx="194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1,79 – 1,19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t="5647" r="25222" b="9857"/>
          <a:stretch/>
        </p:blipFill>
        <p:spPr bwMode="auto">
          <a:xfrm rot="20731248">
            <a:off x="8074099" y="655876"/>
            <a:ext cx="704931" cy="19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4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7"/>
    </mc:Choice>
    <mc:Fallback xmlns="">
      <p:transition spd="slow" advTm="55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865" y="836712"/>
            <a:ext cx="6851537" cy="1210816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Candy </a:t>
            </a:r>
            <a:r>
              <a:rPr lang="nl-NL" sz="2200" dirty="0" err="1" smtClean="0"/>
              <a:t>Crush</a:t>
            </a:r>
            <a:r>
              <a:rPr lang="nl-NL" sz="2200" dirty="0" smtClean="0"/>
              <a:t> Saga is een winstgevend spel. </a:t>
            </a:r>
            <a:br>
              <a:rPr lang="nl-NL" sz="2200" dirty="0" smtClean="0"/>
            </a:br>
            <a:r>
              <a:rPr lang="nl-NL" sz="2200" dirty="0" smtClean="0"/>
              <a:t>In 2012 was de winst nog € 160 miljoen. </a:t>
            </a:r>
            <a:br>
              <a:rPr lang="nl-NL" sz="2200" dirty="0" smtClean="0"/>
            </a:br>
            <a:r>
              <a:rPr lang="nl-NL" sz="2200" dirty="0" smtClean="0"/>
              <a:t>In 2014 was de winst gestegen naar € 982 miljoen</a:t>
            </a:r>
            <a:br>
              <a:rPr lang="nl-NL" sz="2200" dirty="0" smtClean="0"/>
            </a:br>
            <a:r>
              <a:rPr lang="nl-NL" sz="2200" dirty="0" smtClean="0"/>
              <a:t>Hoeveel procent is de winst gestegen?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€ 160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2690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27984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€ 822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933056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9330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513,75%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2276229" y="4432920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743908" y="4457126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 flipV="1">
            <a:off x="3763178" y="2868800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 flipV="1">
            <a:off x="2308886" y="2858566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2390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160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442405" y="48691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160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87924" y="24584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822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41930" y="48687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822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88383"/>
          </a:xfrm>
          <a:prstGeom prst="wedgeEllipseCallout">
            <a:avLst>
              <a:gd name="adj1" fmla="val 45918"/>
              <a:gd name="adj2" fmla="val 4902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4089"/>
              <a:gd name="adj2" fmla="val -623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051984" y="2317334"/>
            <a:ext cx="2187524" cy="810559"/>
          </a:xfrm>
          <a:prstGeom prst="wedgeEllipseCallout">
            <a:avLst>
              <a:gd name="adj1" fmla="val -42669"/>
              <a:gd name="adj2" fmla="val 6652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096002" y="4868702"/>
            <a:ext cx="2356318" cy="638095"/>
          </a:xfrm>
          <a:prstGeom prst="wedgeEllipseCallout">
            <a:avLst>
              <a:gd name="adj1" fmla="val -46734"/>
              <a:gd name="adj2" fmla="val -1326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194041" y="2444643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euro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194040" y="4890474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Procenten mag je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1 decimaal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6" y="4765856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48611" y="2576517"/>
            <a:ext cx="19474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Alles in miljoenen!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Laat de 000.000 dan even weg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55387" y="2218097"/>
            <a:ext cx="1500589" cy="307777"/>
          </a:xfrm>
          <a:prstGeom prst="wedgeEllipseCallout">
            <a:avLst>
              <a:gd name="adj1" fmla="val 2988"/>
              <a:gd name="adj2" fmla="val 21080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31968" y="2218097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687084" y="4063588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785123" y="4063588"/>
            <a:ext cx="19474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502230" y="5613350"/>
            <a:ext cx="26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stijging is 513,8%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3200805" y="5829340"/>
            <a:ext cx="2356318" cy="407972"/>
          </a:xfrm>
          <a:prstGeom prst="wedgeEllipseCallout">
            <a:avLst>
              <a:gd name="adj1" fmla="val -31950"/>
              <a:gd name="adj2" fmla="val -1006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298844" y="585957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 : 160 x 822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4" y="2247770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e toelichting 41"/>
          <p:cNvSpPr/>
          <p:nvPr/>
        </p:nvSpPr>
        <p:spPr>
          <a:xfrm>
            <a:off x="7043430" y="3284949"/>
            <a:ext cx="1633026" cy="407972"/>
          </a:xfrm>
          <a:prstGeom prst="wedgeEllipseCallout">
            <a:avLst>
              <a:gd name="adj1" fmla="val -12711"/>
              <a:gd name="adj2" fmla="val -1006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6949785" y="3315181"/>
            <a:ext cx="194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982 – 160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2074" r="13713" b="12364"/>
          <a:stretch/>
        </p:blipFill>
        <p:spPr bwMode="auto">
          <a:xfrm>
            <a:off x="7452320" y="764704"/>
            <a:ext cx="1232351" cy="12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1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80"/>
    </mc:Choice>
    <mc:Fallback xmlns="">
      <p:transition spd="slow" advTm="90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6563072" cy="5737824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 startAt="9"/>
            </a:pPr>
            <a:r>
              <a:rPr lang="nl-NL" dirty="0">
                <a:latin typeface="+mj-lt"/>
              </a:rPr>
              <a:t>Door een mislukte aardappeloogst is friet 20% duurder geworden. Nu moet je </a:t>
            </a:r>
            <a:r>
              <a:rPr lang="nl-NL" dirty="0" smtClean="0">
                <a:latin typeface="+mj-lt"/>
              </a:rPr>
              <a:t>bij de snackbar voor </a:t>
            </a:r>
            <a:r>
              <a:rPr lang="nl-NL" dirty="0">
                <a:latin typeface="+mj-lt"/>
              </a:rPr>
              <a:t>een kilo friet € 5,25 betalen.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Wat moest je voor een kilo friet betalen voor de prijsverhoging</a:t>
            </a:r>
            <a:r>
              <a:rPr lang="nl-NL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9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9"/>
            </a:pPr>
            <a:r>
              <a:rPr lang="nl-NL" dirty="0">
                <a:latin typeface="+mj-lt"/>
              </a:rPr>
              <a:t>De consument betaalt naast de verkoopprijs ook 21% btw bij aankoop van een spelcomputer. De consumentenprijs van een spelcomputer is € 289.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Hoeveel btw betaalt de consument</a:t>
            </a:r>
            <a:r>
              <a:rPr lang="nl-NL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9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9"/>
            </a:pPr>
            <a:r>
              <a:rPr lang="nl-NL" dirty="0">
                <a:latin typeface="+mj-lt"/>
              </a:rPr>
              <a:t>Dankzij een 40% bijdrage van de overheid hoef jij maar € 3,50 te betalen voor een toegangskaartje voor een museum.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Wat zou je moeten betalen als de overheid niets zou bijdragen</a:t>
            </a:r>
            <a:r>
              <a:rPr lang="nl-NL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9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9"/>
            </a:pPr>
            <a:r>
              <a:rPr lang="nl-NL" dirty="0">
                <a:latin typeface="+mj-lt"/>
              </a:rPr>
              <a:t>Na inlevering van deze bon hoef je voor een accuschroefmachine nog maar € 97,46 te betalen.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Wat is de normale prijs van deze accuschroefmachine?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b="4709"/>
          <a:stretch/>
        </p:blipFill>
        <p:spPr bwMode="auto">
          <a:xfrm>
            <a:off x="6933449" y="5010149"/>
            <a:ext cx="2155041" cy="1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98" y="350100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4632" r="4718" b="6994"/>
          <a:stretch/>
        </p:blipFill>
        <p:spPr bwMode="auto">
          <a:xfrm>
            <a:off x="6933449" y="2204864"/>
            <a:ext cx="2177422" cy="11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09" y="862258"/>
            <a:ext cx="1816591" cy="12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6"/>
    </mc:Choice>
    <mc:Fallback xmlns="">
      <p:transition spd="slow" advTm="1808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23" y="942734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000" dirty="0" smtClean="0"/>
              <a:t>Door een mislukte aardappeloogst is friet 20% duurder geworden. Nu moet je voor een kilo friet € 5,25 betalen. </a:t>
            </a:r>
            <a:br>
              <a:rPr lang="nl-NL" sz="2000" dirty="0" smtClean="0"/>
            </a:br>
            <a:r>
              <a:rPr lang="nl-NL" sz="2000" dirty="0" smtClean="0"/>
              <a:t>Wat moest je voor een kilo friet betalen voor de prijsverhoging?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€ 5,25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120 %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€ 4,375</a:t>
            </a: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120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120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13445" y="24276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1077"/>
              <a:gd name="adj2" fmla="val -63279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procenten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Het oude getal is 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100%. Je weet dat de nieuwe prijs 20% hoger is.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035588" y="3407515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0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prijs was € 4,38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rgbClr val="FFC000"/>
          </a:solidFill>
          <a:ln>
            <a:solidFill>
              <a:srgbClr val="B6D3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5,25 : 120 x 100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09" y="862258"/>
            <a:ext cx="1816591" cy="12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33"/>
    </mc:Choice>
    <mc:Fallback xmlns="">
      <p:transition spd="slow" advTm="59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23" y="942734"/>
            <a:ext cx="6164087" cy="1066800"/>
          </a:xfrm>
        </p:spPr>
        <p:txBody>
          <a:bodyPr>
            <a:normAutofit fontScale="90000"/>
          </a:bodyPr>
          <a:lstStyle/>
          <a:p>
            <a:r>
              <a:rPr lang="nl-NL" sz="2000" dirty="0" smtClean="0"/>
              <a:t>De consument betaalt naast de verkoopprijs ook 21% btw bij aankoop van een spelcomputer. De consumentenprijs van een spelcomputer is € 289. </a:t>
            </a:r>
            <a:br>
              <a:rPr lang="nl-NL" sz="2000" dirty="0" smtClean="0"/>
            </a:br>
            <a:r>
              <a:rPr lang="nl-NL" sz="2000" dirty="0" smtClean="0"/>
              <a:t>Hoeveel btw betaalt de consument?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€ 289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121 %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21%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€ 50,1570</a:t>
            </a: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121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121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993904" y="4750321"/>
            <a:ext cx="914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21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4100905" y="2427649"/>
            <a:ext cx="89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21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062606"/>
          </a:xfrm>
          <a:prstGeom prst="wedgeEllipseCallout">
            <a:avLst>
              <a:gd name="adj1" fmla="val 41077"/>
              <a:gd name="adj2" fmla="val -6327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procenten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Verkoopprijs + btw = consumentenprijs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100% + 21% = 121%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035588" y="3407515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0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btw is € 50,16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289 : 121 x 21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4632" r="4718" b="6994"/>
          <a:stretch/>
        </p:blipFill>
        <p:spPr bwMode="auto">
          <a:xfrm>
            <a:off x="6793766" y="868861"/>
            <a:ext cx="2350234" cy="12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19"/>
    </mc:Choice>
    <mc:Fallback xmlns="">
      <p:transition spd="slow" advTm="65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23" y="942734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000" dirty="0" smtClean="0"/>
              <a:t>Dankzij een 40% bijdrage van de overheid hoef jij maar € 3,50 te betalen voor een toegangskaartje voor een museum. </a:t>
            </a:r>
            <a:br>
              <a:rPr lang="nl-NL" sz="2000" dirty="0" smtClean="0"/>
            </a:br>
            <a:r>
              <a:rPr lang="nl-NL" sz="2000" dirty="0" smtClean="0"/>
              <a:t>Wat zou je moeten betalen als de overheid niets zou bijdragen?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</a:t>
            </a:r>
            <a:r>
              <a:rPr lang="nl-NL" sz="2000" dirty="0" smtClean="0">
                <a:latin typeface="+mj-lt"/>
              </a:rPr>
              <a:t>3,50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907704" y="39330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60 %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</a:t>
            </a:r>
            <a:r>
              <a:rPr lang="nl-NL" sz="2000" dirty="0" smtClean="0">
                <a:latin typeface="+mj-lt"/>
              </a:rPr>
              <a:t>5,83333</a:t>
            </a:r>
            <a:endParaRPr lang="nl-NL" sz="2000" dirty="0" smtClean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60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60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13445" y="24276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339780"/>
            <a:ext cx="2219385" cy="1393476"/>
          </a:xfrm>
          <a:prstGeom prst="wedgeEllipseCallout">
            <a:avLst>
              <a:gd name="adj1" fmla="val 37644"/>
              <a:gd name="adj2" fmla="val -539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Als de overheid niets betaalt, betaal jij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Van de normale prijs (100%) betaalt de overheid 40%. Jij betaalt dus maar 60%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035588" y="3407515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076057" y="5629138"/>
            <a:ext cx="367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Je moet dan  € </a:t>
            </a:r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5,83 </a:t>
            </a:r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betalen.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3,50 </a:t>
            </a:r>
            <a:r>
              <a:rPr lang="nl-NL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nl-NL" sz="1400" dirty="0">
                <a:solidFill>
                  <a:schemeClr val="bg1"/>
                </a:solidFill>
                <a:latin typeface="+mj-lt"/>
              </a:rPr>
              <a:t>6</a:t>
            </a:r>
            <a:r>
              <a:rPr lang="nl-NL" sz="1400" dirty="0" smtClean="0">
                <a:solidFill>
                  <a:schemeClr val="bg1"/>
                </a:solidFill>
                <a:latin typeface="+mj-lt"/>
              </a:rPr>
              <a:t>0 x 100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96" y="774779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28"/>
    </mc:Choice>
    <mc:Fallback xmlns="">
      <p:transition spd="slow" advTm="5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23" y="942734"/>
            <a:ext cx="6851537" cy="106680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Na inlevering van deze bon hoef je voor een accuschroefmachine nog maar € 97,46 te betalen</a:t>
            </a:r>
            <a:r>
              <a:rPr lang="nl-NL" sz="2000" dirty="0"/>
              <a:t>.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Wat is de normale prijs van deze accuschroefmachine?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€ 97,46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907704" y="39330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75 %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3" y="3255202"/>
            <a:ext cx="238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€ 129,94666666</a:t>
            </a: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75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75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13445" y="24276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339780"/>
            <a:ext cx="2219385" cy="1393476"/>
          </a:xfrm>
          <a:prstGeom prst="wedgeEllipseCallout">
            <a:avLst>
              <a:gd name="adj1" fmla="val 37644"/>
              <a:gd name="adj2" fmla="val -53905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Als de overheid niets betaalt, betaal jij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Van de normale prijs (100%) gaat 25% korting vanaf. Jij betaalt dus maar 75%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6077735" y="3251486"/>
            <a:ext cx="2356318" cy="537554"/>
          </a:xfrm>
          <a:prstGeom prst="wedgeEllipseCallout">
            <a:avLst>
              <a:gd name="adj1" fmla="val -75375"/>
              <a:gd name="adj2" fmla="val 1955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282180" y="3281191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40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normale prijs is € 129,95 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rgbClr val="E92B3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97,46 : 75 x 100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b="4709"/>
          <a:stretch/>
        </p:blipFill>
        <p:spPr bwMode="auto">
          <a:xfrm>
            <a:off x="6808931" y="728838"/>
            <a:ext cx="2246200" cy="17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9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0"/>
    </mc:Choice>
    <mc:Fallback xmlns="">
      <p:transition spd="slow" advTm="5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6923112" cy="5737824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nl-NL" dirty="0">
                <a:latin typeface="+mj-lt"/>
              </a:rPr>
              <a:t>De prijzen van fietsen zijn dit jaar met 4,2% gestegen. Vorig jaar werd er gemiddeld € 460 betaald voor een fiets. </a:t>
            </a:r>
            <a:r>
              <a:rPr lang="nl-NL" dirty="0" smtClean="0">
                <a:latin typeface="+mj-lt"/>
              </a:rPr>
              <a:t>Wat </a:t>
            </a:r>
            <a:r>
              <a:rPr lang="nl-NL" dirty="0">
                <a:latin typeface="+mj-lt"/>
              </a:rPr>
              <a:t>moet je dit jaar betalen voor dezelfde fiets</a:t>
            </a:r>
            <a:r>
              <a:rPr lang="nl-NL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nl-NL" dirty="0">
                <a:latin typeface="+mj-lt"/>
              </a:rPr>
              <a:t>Sneakers geeft 35% korting op de zomercollectie.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Normaal kosten de schoenen € 89.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Hoeveel moet je nu betalen voor deze schoenen?</a:t>
            </a: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nl-NL" dirty="0" smtClean="0">
                <a:latin typeface="+mj-lt"/>
              </a:rPr>
              <a:t>De </a:t>
            </a:r>
            <a:r>
              <a:rPr lang="nl-NL" dirty="0">
                <a:latin typeface="+mj-lt"/>
              </a:rPr>
              <a:t>Nederlandse overheid heeft een staatsschuld van € 472 miljard. Het gemiddeld rentepercentage dat de overheid betaald is 2,5%.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Hoeveel euro moet er dit jaar aan rente worden betaald? </a:t>
            </a: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endParaRPr lang="nl-NL" dirty="0" smtClean="0"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nl-NL" dirty="0" smtClean="0">
                <a:latin typeface="+mj-lt"/>
              </a:rPr>
              <a:t>Na </a:t>
            </a:r>
            <a:r>
              <a:rPr lang="nl-NL" dirty="0">
                <a:latin typeface="+mj-lt"/>
              </a:rPr>
              <a:t>het overleiden van de kunstschilder Corneille zijn </a:t>
            </a:r>
            <a:r>
              <a:rPr lang="nl-NL" dirty="0" err="1">
                <a:latin typeface="+mj-lt"/>
              </a:rPr>
              <a:t>zijn</a:t>
            </a:r>
            <a:r>
              <a:rPr lang="nl-NL" dirty="0">
                <a:latin typeface="+mj-lt"/>
              </a:rPr>
              <a:t> werken met 300% in waarde gestegen. Toen de Corneille  nog leefde was een bepaald schilderij € 15.000 waard.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Wat is het schilderij nu waard?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5936"/>
            <a:ext cx="189576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82" y="1988840"/>
            <a:ext cx="162695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1346" r="99359">
                        <a14:foregroundMark x1="55609" y1="28788" x2="55609" y2="28788"/>
                        <a14:foregroundMark x1="66346" y1="87879" x2="66346" y2="87879"/>
                        <a14:foregroundMark x1="76763" y1="89697" x2="76763" y2="89697"/>
                        <a14:foregroundMark x1="84615" y1="93939" x2="84615" y2="93939"/>
                        <a14:foregroundMark x1="71474" y1="52424" x2="71474" y2="52424"/>
                        <a14:foregroundMark x1="56410" y1="52121" x2="56410" y2="52121"/>
                        <a14:foregroundMark x1="62660" y1="4545" x2="62660" y2="4545"/>
                        <a14:foregroundMark x1="70353" y1="12727" x2="70353" y2="12727"/>
                        <a14:backgroundMark x1="46955" y1="49394" x2="46955" y2="49394"/>
                        <a14:backgroundMark x1="33013" y1="49091" x2="33013" y2="4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03"/>
          <a:stretch/>
        </p:blipFill>
        <p:spPr bwMode="auto">
          <a:xfrm>
            <a:off x="7469590" y="3086472"/>
            <a:ext cx="1439112" cy="142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21" y="4725143"/>
            <a:ext cx="1315480" cy="16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7"/>
    </mc:Choice>
    <mc:Fallback xmlns="">
      <p:transition spd="slow" advTm="95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161" y="978450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De prijzen van fietsen zijn dit jaar met 4,2% gestegen. Vorig jaar werd er gemiddeld € 460 betaald voor een fiets. Wat moet je dit jaar betalen voor dezelfde fiets?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€ 460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104,2%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€ 479,32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104,2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863651" y="243043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104,2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1077"/>
              <a:gd name="adj2" fmla="val -6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procenten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16022" y="2441937"/>
            <a:ext cx="802440" cy="9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66948" y="5187749"/>
            <a:ext cx="1500589" cy="307777"/>
          </a:xfrm>
          <a:prstGeom prst="wedgeEllipseCallout">
            <a:avLst>
              <a:gd name="adj1" fmla="val -639"/>
              <a:gd name="adj2" fmla="val -323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999233" y="3392313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0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prijs wordt € 479,32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460 : 100 x 104,2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82" y="808556"/>
            <a:ext cx="2082759" cy="13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1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41"/>
    </mc:Choice>
    <mc:Fallback xmlns="">
      <p:transition spd="slow" advTm="60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723" y="955665"/>
            <a:ext cx="6851537" cy="106680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Sneakers geeft 35% korting op de zomercollectie. </a:t>
            </a:r>
            <a:br>
              <a:rPr lang="nl-NL" sz="2000" dirty="0" smtClean="0"/>
            </a:br>
            <a:r>
              <a:rPr lang="nl-NL" sz="2000" dirty="0" smtClean="0"/>
              <a:t>Normaal kosten de schoenen € 89. </a:t>
            </a:r>
            <a:br>
              <a:rPr lang="nl-NL" sz="2000" dirty="0" smtClean="0"/>
            </a:br>
            <a:r>
              <a:rPr lang="nl-NL" sz="2000" dirty="0" smtClean="0"/>
              <a:t>Hoeveel moet je nu betalen voor deze schoenen?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€ 89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65%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€ 57,85</a:t>
            </a: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65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13445" y="24276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65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1077"/>
              <a:gd name="adj2" fmla="val -632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procenten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Geld altijd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2 decimalen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046558" y="3425351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0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prijs wordt € 57,85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89 : 100 x 65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7439530" y="4381190"/>
            <a:ext cx="617353" cy="7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e toelichting 41"/>
          <p:cNvSpPr/>
          <p:nvPr/>
        </p:nvSpPr>
        <p:spPr>
          <a:xfrm>
            <a:off x="7335874" y="5129886"/>
            <a:ext cx="1322669" cy="374458"/>
          </a:xfrm>
          <a:prstGeom prst="wedgeEllipseCallout">
            <a:avLst>
              <a:gd name="adj1" fmla="val -18495"/>
              <a:gd name="adj2" fmla="val -9323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7206198" y="5137043"/>
            <a:ext cx="155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 – 35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00" y="802953"/>
            <a:ext cx="2344611" cy="15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92"/>
    </mc:Choice>
    <mc:Fallback xmlns="">
      <p:transition spd="slow" advTm="55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924" y="928214"/>
            <a:ext cx="7189907" cy="1066800"/>
          </a:xfrm>
        </p:spPr>
        <p:txBody>
          <a:bodyPr>
            <a:normAutofit fontScale="90000"/>
          </a:bodyPr>
          <a:lstStyle/>
          <a:p>
            <a:r>
              <a:rPr lang="nl-NL" sz="2000" dirty="0" smtClean="0"/>
              <a:t>De Nederlandse overheid heeft een staatsschuld van € 472 miljard. Het gemiddeld rentepercentage dat de overheid betaald is 2,5%. </a:t>
            </a:r>
            <a:br>
              <a:rPr lang="nl-NL" sz="2000" dirty="0" smtClean="0"/>
            </a:br>
            <a:r>
              <a:rPr lang="nl-NL" sz="2000" dirty="0" smtClean="0"/>
              <a:t>Hoeveel euro moet er dit jaar aan rente worden betaald? 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€ 472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2,5%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€ 11,8</a:t>
            </a: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 100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2,5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13445" y="24276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2,5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1077"/>
              <a:gd name="adj2" fmla="val -6327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356318" cy="638095"/>
          </a:xfrm>
          <a:prstGeom prst="wedgeEllipseCallout">
            <a:avLst>
              <a:gd name="adj1" fmla="val -57822"/>
              <a:gd name="adj2" fmla="val 70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procenten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724737" y="2568937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Denk aan de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000.000.000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09329" y="2347104"/>
            <a:ext cx="925141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502441"/>
            <a:ext cx="1947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Laat de miljard (000.000.000) 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even zitten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698186" y="5187749"/>
            <a:ext cx="175531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5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724128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928573" y="3407515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4218878" y="5608440"/>
            <a:ext cx="48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betaalde rente is € 11.800.000.000,-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472 : 100 x 2,5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Ovale toelichting 41"/>
          <p:cNvSpPr/>
          <p:nvPr/>
        </p:nvSpPr>
        <p:spPr>
          <a:xfrm>
            <a:off x="7335874" y="5129886"/>
            <a:ext cx="1322669" cy="374458"/>
          </a:xfrm>
          <a:prstGeom prst="wedgeEllipseCallout">
            <a:avLst>
              <a:gd name="adj1" fmla="val -20141"/>
              <a:gd name="adj2" fmla="val 8990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7206198" y="5137043"/>
            <a:ext cx="155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€ 11,8 miljard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1346" r="99359">
                        <a14:foregroundMark x1="55609" y1="28788" x2="55609" y2="28788"/>
                        <a14:foregroundMark x1="66346" y1="87879" x2="66346" y2="87879"/>
                        <a14:foregroundMark x1="76763" y1="89697" x2="76763" y2="89697"/>
                        <a14:foregroundMark x1="84615" y1="93939" x2="84615" y2="93939"/>
                        <a14:foregroundMark x1="71474" y1="52424" x2="71474" y2="52424"/>
                        <a14:foregroundMark x1="56410" y1="52121" x2="56410" y2="52121"/>
                        <a14:foregroundMark x1="62660" y1="4545" x2="62660" y2="4545"/>
                        <a14:foregroundMark x1="70353" y1="12727" x2="70353" y2="12727"/>
                        <a14:backgroundMark x1="46955" y1="49394" x2="46955" y2="49394"/>
                        <a14:backgroundMark x1="33013" y1="49091" x2="33013" y2="4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03"/>
          <a:stretch/>
        </p:blipFill>
        <p:spPr bwMode="auto">
          <a:xfrm>
            <a:off x="7532914" y="687389"/>
            <a:ext cx="1616374" cy="15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5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11"/>
    </mc:Choice>
    <mc:Fallback xmlns="">
      <p:transition spd="slow" advTm="66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  <p:bldP spid="42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161" y="836712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Na het overleiden van de kunstschilder Corneille zijn zijn werken met 300% in waarde gestegen. Toen </a:t>
            </a:r>
            <a:r>
              <a:rPr lang="nl-NL" sz="2200" dirty="0" smtClean="0"/>
              <a:t>Corneille nog </a:t>
            </a:r>
            <a:r>
              <a:rPr lang="nl-NL" sz="2200" dirty="0" smtClean="0"/>
              <a:t>leefde was een bepaald schilderij € 15.000 waard.</a:t>
            </a:r>
            <a:br>
              <a:rPr lang="nl-NL" sz="2200" dirty="0" smtClean="0"/>
            </a:br>
            <a:r>
              <a:rPr lang="nl-NL" sz="2200" dirty="0" smtClean="0"/>
              <a:t>Wat is het schilderij nu waard?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19672" y="326901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€ 15.000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93967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 1%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40526" y="40095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400%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25520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25520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€ 60.000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 flipV="1">
            <a:off x="2259984" y="2849922"/>
            <a:ext cx="1224136" cy="2998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 flipV="1">
            <a:off x="3719635" y="2827759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3743908" y="4409662"/>
            <a:ext cx="1224136" cy="3100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>
            <a:off x="2276228" y="4432920"/>
            <a:ext cx="1224136" cy="3174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478763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326888" y="245699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100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28492" y="47503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400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863651" y="243043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400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1077"/>
              <a:gd name="adj2" fmla="val -6327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436096" y="4304912"/>
            <a:ext cx="2187524" cy="810559"/>
          </a:xfrm>
          <a:prstGeom prst="wedgeEllipseCallout">
            <a:avLst>
              <a:gd name="adj1" fmla="val -67053"/>
              <a:gd name="adj2" fmla="val -4091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637668" y="2543926"/>
            <a:ext cx="2462724" cy="442533"/>
          </a:xfrm>
          <a:prstGeom prst="wedgeEllipseCallout">
            <a:avLst>
              <a:gd name="adj1" fmla="val -54146"/>
              <a:gd name="adj2" fmla="val 1345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495058" y="4448581"/>
            <a:ext cx="214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Het was 100% en er is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300% bij gekomen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724737" y="258924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is nu niet nodig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422">
            <a:off x="3216022" y="2441937"/>
            <a:ext cx="802440" cy="9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66948" y="5187749"/>
            <a:ext cx="1500589" cy="307777"/>
          </a:xfrm>
          <a:prstGeom prst="wedgeEllipseCallout">
            <a:avLst>
              <a:gd name="adj1" fmla="val -639"/>
              <a:gd name="adj2" fmla="val -3232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98186" y="5182152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842113" y="3370111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6048113" y="3384445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30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waarde is € 60.000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2901819" y="2022465"/>
            <a:ext cx="2356318" cy="357874"/>
          </a:xfrm>
          <a:prstGeom prst="wedgeEllipseCallout">
            <a:avLst>
              <a:gd name="adj1" fmla="val -16243"/>
              <a:gd name="adj2" fmla="val 9413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054725" y="207256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15000 : 100 x 400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59" y="625755"/>
            <a:ext cx="1420543" cy="18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9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3"/>
    </mc:Choice>
    <mc:Fallback xmlns="">
      <p:transition spd="slow" advTm="5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5"/>
            </a:pPr>
            <a:r>
              <a:rPr lang="nl-NL" sz="2000" dirty="0">
                <a:latin typeface="+mj-lt"/>
              </a:rPr>
              <a:t>Joris </a:t>
            </a:r>
            <a:r>
              <a:rPr lang="nl-NL" sz="2000" dirty="0" smtClean="0">
                <a:latin typeface="+mj-lt"/>
              </a:rPr>
              <a:t>heeft </a:t>
            </a:r>
            <a:r>
              <a:rPr lang="nl-NL" sz="2000" dirty="0">
                <a:latin typeface="+mj-lt"/>
              </a:rPr>
              <a:t>gebruik </a:t>
            </a:r>
            <a:r>
              <a:rPr lang="nl-NL" sz="2000" dirty="0" smtClean="0">
                <a:latin typeface="+mj-lt"/>
              </a:rPr>
              <a:t>gemaakt van </a:t>
            </a:r>
            <a:r>
              <a:rPr lang="nl-NL" sz="2000" dirty="0">
                <a:latin typeface="+mj-lt"/>
              </a:rPr>
              <a:t>de zomerkorting. 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Zijn leergang “economie” kost normaal € 2.350,-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Hoeveel procent korting </a:t>
            </a:r>
            <a:r>
              <a:rPr lang="nl-NL" sz="2000" dirty="0" smtClean="0">
                <a:latin typeface="+mj-lt"/>
              </a:rPr>
              <a:t>werd </a:t>
            </a:r>
            <a:r>
              <a:rPr lang="nl-NL" sz="2000" dirty="0">
                <a:latin typeface="+mj-lt"/>
              </a:rPr>
              <a:t>er gegeven</a:t>
            </a:r>
            <a:r>
              <a:rPr lang="nl-NL" sz="2000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5"/>
            </a:pPr>
            <a:endParaRPr lang="nl-NL" sz="2000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5"/>
            </a:pPr>
            <a:r>
              <a:rPr lang="nl-NL" sz="2000" dirty="0">
                <a:latin typeface="+mj-lt"/>
              </a:rPr>
              <a:t>Thomas ziet een aanbieding in de krant.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Rondreis door Afrika van € 2.290 nu voor € 1.950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Hoeveel procent korting wordt er gegeven</a:t>
            </a:r>
            <a:r>
              <a:rPr lang="nl-NL" sz="2000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5"/>
            </a:pPr>
            <a:endParaRPr lang="nl-NL" sz="2000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5"/>
            </a:pPr>
            <a:r>
              <a:rPr lang="nl-NL" sz="2000" dirty="0">
                <a:latin typeface="+mj-lt"/>
              </a:rPr>
              <a:t>In 2005 moest je voor een fles Coca Cola € 1,19 betalen.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In supermarkten is de 1,5 literfles nu voor € 1,79 te koop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Hoeveel procent zijn de prijzen gestegen</a:t>
            </a:r>
            <a:r>
              <a:rPr lang="nl-NL" sz="2000" dirty="0" smtClean="0">
                <a:latin typeface="+mj-lt"/>
              </a:rPr>
              <a:t>?</a:t>
            </a:r>
          </a:p>
          <a:p>
            <a:pPr marL="624078" indent="-514350">
              <a:buFont typeface="+mj-lt"/>
              <a:buAutoNum type="arabicPeriod" startAt="5"/>
            </a:pPr>
            <a:endParaRPr lang="nl-NL" sz="2000" dirty="0" smtClean="0">
              <a:latin typeface="+mj-lt"/>
            </a:endParaRPr>
          </a:p>
          <a:p>
            <a:pPr marL="624078" indent="-514350">
              <a:buFont typeface="+mj-lt"/>
              <a:buAutoNum type="arabicPeriod" startAt="5"/>
            </a:pPr>
            <a:r>
              <a:rPr lang="nl-NL" sz="2000" dirty="0">
                <a:latin typeface="+mj-lt"/>
              </a:rPr>
              <a:t>Candy </a:t>
            </a:r>
            <a:r>
              <a:rPr lang="nl-NL" sz="2000" dirty="0" err="1">
                <a:latin typeface="+mj-lt"/>
              </a:rPr>
              <a:t>Crush</a:t>
            </a:r>
            <a:r>
              <a:rPr lang="nl-NL" sz="2000" dirty="0">
                <a:latin typeface="+mj-lt"/>
              </a:rPr>
              <a:t> Saga is een winstgevend spel. 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In 2012 was de winst nog € 160 miljoen. 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In 2014 was de winst gestegen naar € 982 miljoen</a:t>
            </a:r>
            <a:br>
              <a:rPr lang="nl-NL" sz="2000" dirty="0">
                <a:latin typeface="+mj-lt"/>
              </a:rPr>
            </a:br>
            <a:r>
              <a:rPr lang="nl-NL" sz="2000" dirty="0">
                <a:latin typeface="+mj-lt"/>
              </a:rPr>
              <a:t>Hoeveel procent is de winst gestegen?</a:t>
            </a:r>
          </a:p>
        </p:txBody>
      </p:sp>
      <p:pic>
        <p:nvPicPr>
          <p:cNvPr id="4" name="Picture 2" descr="http://rechten.vu.nl/nl/Images/Button%202015%20web%2050_tcm22-458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18794"/>
            <a:ext cx="1255103" cy="1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48" y="2133171"/>
            <a:ext cx="1561980" cy="122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t="5647" r="25222" b="9857"/>
          <a:stretch/>
        </p:blipFill>
        <p:spPr bwMode="auto">
          <a:xfrm rot="20731248">
            <a:off x="7974037" y="3251283"/>
            <a:ext cx="476981" cy="13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2074" r="13713" b="12364"/>
          <a:stretch/>
        </p:blipFill>
        <p:spPr bwMode="auto">
          <a:xfrm>
            <a:off x="7603824" y="4941168"/>
            <a:ext cx="77662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1"/>
    </mc:Choice>
    <mc:Fallback xmlns="">
      <p:transition spd="slow" advTm="143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865" y="980728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Joris heeft gebruik gemaakt van de zomerkorting. </a:t>
            </a:r>
            <a:br>
              <a:rPr lang="nl-NL" sz="2200" dirty="0" smtClean="0"/>
            </a:br>
            <a:r>
              <a:rPr lang="nl-NL" sz="2200" dirty="0" smtClean="0"/>
              <a:t>Zijn leergang “economie” kost normaal € 2.350,-</a:t>
            </a:r>
            <a:br>
              <a:rPr lang="nl-NL" sz="2200" dirty="0" smtClean="0"/>
            </a:br>
            <a:r>
              <a:rPr lang="nl-NL" sz="2200" dirty="0" smtClean="0"/>
              <a:t>Hoeveel procent korting werd er gegeven?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pic>
        <p:nvPicPr>
          <p:cNvPr id="1026" name="Picture 2" descr="http://rechten.vu.nl/nl/Images/Button%202015%20web%2050_tcm22-458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43" y="733737"/>
            <a:ext cx="1856606" cy="1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€ 2.350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2690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27984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€ 200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933056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9330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8,5106%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2276229" y="4432920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743908" y="4457126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 flipV="1">
            <a:off x="3763178" y="2868800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 flipV="1">
            <a:off x="2308886" y="2858566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2390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2.350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442405" y="48691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2.350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87924" y="24584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200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41930" y="48687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200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4089"/>
              <a:gd name="adj2" fmla="val -62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051984" y="2317334"/>
            <a:ext cx="2187524" cy="810559"/>
          </a:xfrm>
          <a:prstGeom prst="wedgeEllipseCallout">
            <a:avLst>
              <a:gd name="adj1" fmla="val -42669"/>
              <a:gd name="adj2" fmla="val 66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096002" y="4868702"/>
            <a:ext cx="2356318" cy="638095"/>
          </a:xfrm>
          <a:prstGeom prst="wedgeEllipseCallout">
            <a:avLst>
              <a:gd name="adj1" fmla="val -46734"/>
              <a:gd name="adj2" fmla="val -132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194041" y="2444643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euro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194040" y="4890474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Procenten mag je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1 decimaal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6" y="4765856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55387" y="2218097"/>
            <a:ext cx="1500589" cy="307777"/>
          </a:xfrm>
          <a:prstGeom prst="wedgeEllipseCallout">
            <a:avLst>
              <a:gd name="adj1" fmla="val 2988"/>
              <a:gd name="adj2" fmla="val 210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31968" y="2218097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687084" y="4063588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785123" y="4063588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225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korting is 8,5%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3200805" y="5829340"/>
            <a:ext cx="2356318" cy="407972"/>
          </a:xfrm>
          <a:prstGeom prst="wedgeEllipseCallout">
            <a:avLst>
              <a:gd name="adj1" fmla="val -31950"/>
              <a:gd name="adj2" fmla="val -100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298844" y="585957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 : 2350 x 200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1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84"/>
    </mc:Choice>
    <mc:Fallback xmlns="">
      <p:transition spd="slow" advTm="55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865" y="980728"/>
            <a:ext cx="6851537" cy="1066800"/>
          </a:xfrm>
        </p:spPr>
        <p:txBody>
          <a:bodyPr>
            <a:normAutofit fontScale="90000"/>
          </a:bodyPr>
          <a:lstStyle/>
          <a:p>
            <a:r>
              <a:rPr lang="nl-NL" sz="2200" dirty="0" smtClean="0"/>
              <a:t>Thomas ziet een aanbieding in de krant.</a:t>
            </a:r>
            <a:br>
              <a:rPr lang="nl-NL" sz="2200" dirty="0" smtClean="0"/>
            </a:br>
            <a:r>
              <a:rPr lang="nl-NL" sz="2200" dirty="0" smtClean="0"/>
              <a:t>Rondreis door Afrika van € 2.290 nu voor € 1.950</a:t>
            </a:r>
            <a:br>
              <a:rPr lang="nl-NL" sz="2200" dirty="0" smtClean="0"/>
            </a:br>
            <a:r>
              <a:rPr lang="nl-NL" sz="2200" dirty="0" smtClean="0"/>
              <a:t>Hoeveel procent korting wordt er gegeven?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1619672" y="3789040"/>
            <a:ext cx="381642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987824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283968" y="3145160"/>
            <a:ext cx="0" cy="128776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63688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€ 2.290</a:t>
            </a:r>
            <a:endParaRPr lang="nl-NL" sz="2000" dirty="0">
              <a:latin typeface="+mj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763688" y="39330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100 %</a:t>
            </a:r>
            <a:endParaRPr lang="nl-NL" sz="2000" dirty="0"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47864" y="326901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€ 1</a:t>
            </a:r>
            <a:endParaRPr lang="nl-NL" sz="2000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427984" y="32690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€ 340</a:t>
            </a:r>
            <a:endParaRPr lang="nl-NL" sz="2000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01870" y="3933056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…</a:t>
            </a:r>
            <a:endParaRPr lang="nl-NL" sz="2000" dirty="0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427984" y="39330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14,847%</a:t>
            </a:r>
            <a:endParaRPr lang="nl-NL" sz="2000" dirty="0">
              <a:latin typeface="+mj-lt"/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2276229" y="4432920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743908" y="4457126"/>
            <a:ext cx="1224136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 flipV="1">
            <a:off x="3763178" y="2868800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OMHOOG 22"/>
          <p:cNvSpPr/>
          <p:nvPr/>
        </p:nvSpPr>
        <p:spPr>
          <a:xfrm flipV="1">
            <a:off x="2308886" y="2858566"/>
            <a:ext cx="1224136" cy="2763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380894" y="23902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2.290</a:t>
            </a:r>
            <a:endParaRPr lang="nl-NL" sz="2000" dirty="0">
              <a:latin typeface="+mj-lt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442405" y="48691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</a:rPr>
              <a:t>: 2.290</a:t>
            </a:r>
            <a:endParaRPr lang="nl-NL" sz="2000" dirty="0">
              <a:latin typeface="+mj-lt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887924" y="245845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340</a:t>
            </a:r>
            <a:endParaRPr lang="nl-NL" sz="2000" dirty="0">
              <a:latin typeface="+mj-lt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941930" y="486870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x</a:t>
            </a:r>
            <a:r>
              <a:rPr lang="nl-NL" sz="2000" dirty="0" smtClean="0">
                <a:latin typeface="+mj-lt"/>
              </a:rPr>
              <a:t> 340</a:t>
            </a:r>
            <a:endParaRPr lang="nl-NL" sz="2000" dirty="0">
              <a:latin typeface="+mj-lt"/>
            </a:endParaRPr>
          </a:p>
        </p:txBody>
      </p:sp>
      <p:sp>
        <p:nvSpPr>
          <p:cNvPr id="20" name="Ovale toelichting 19"/>
          <p:cNvSpPr/>
          <p:nvPr/>
        </p:nvSpPr>
        <p:spPr>
          <a:xfrm>
            <a:off x="323528" y="2444643"/>
            <a:ext cx="1800200" cy="810559"/>
          </a:xfrm>
          <a:prstGeom prst="wedgeEllipseCallout">
            <a:avLst>
              <a:gd name="adj1" fmla="val 40476"/>
              <a:gd name="adj2" fmla="val 625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e toelichting 28"/>
          <p:cNvSpPr/>
          <p:nvPr/>
        </p:nvSpPr>
        <p:spPr>
          <a:xfrm>
            <a:off x="107503" y="4432920"/>
            <a:ext cx="2168725" cy="1196218"/>
          </a:xfrm>
          <a:prstGeom prst="wedgeEllipseCallout">
            <a:avLst>
              <a:gd name="adj1" fmla="val 44089"/>
              <a:gd name="adj2" fmla="val -6236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e toelichting 29"/>
          <p:cNvSpPr/>
          <p:nvPr/>
        </p:nvSpPr>
        <p:spPr>
          <a:xfrm>
            <a:off x="5051984" y="2317334"/>
            <a:ext cx="2187524" cy="810559"/>
          </a:xfrm>
          <a:prstGeom prst="wedgeEllipseCallout">
            <a:avLst>
              <a:gd name="adj1" fmla="val -42669"/>
              <a:gd name="adj2" fmla="val 6652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e toelichting 30"/>
          <p:cNvSpPr/>
          <p:nvPr/>
        </p:nvSpPr>
        <p:spPr>
          <a:xfrm>
            <a:off x="5096002" y="4868702"/>
            <a:ext cx="2356318" cy="638095"/>
          </a:xfrm>
          <a:prstGeom prst="wedgeEllipseCallout">
            <a:avLst>
              <a:gd name="adj1" fmla="val -46734"/>
              <a:gd name="adj2" fmla="val -13266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5194041" y="2444643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Beantwoord  de vraag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maar dan in euro 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194040" y="4890474"/>
            <a:ext cx="225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Procenten mag je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afronden op 1 decimaal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6" y="4765856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vak 34"/>
          <p:cNvSpPr txBox="1"/>
          <p:nvPr/>
        </p:nvSpPr>
        <p:spPr>
          <a:xfrm>
            <a:off x="227449" y="2709086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Welk getal weet je?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7449" y="4552691"/>
            <a:ext cx="19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Oude, gehele,  normale, totale getal of na van/ dan is 100%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Ovale toelichting 36"/>
          <p:cNvSpPr/>
          <p:nvPr/>
        </p:nvSpPr>
        <p:spPr>
          <a:xfrm>
            <a:off x="2855387" y="1988841"/>
            <a:ext cx="1500589" cy="537034"/>
          </a:xfrm>
          <a:prstGeom prst="wedgeEllipseCallout">
            <a:avLst>
              <a:gd name="adj1" fmla="val 2988"/>
              <a:gd name="adj2" fmla="val 21080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2657154" y="2093881"/>
            <a:ext cx="194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 in het midden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Ovale toelichting 39"/>
          <p:cNvSpPr/>
          <p:nvPr/>
        </p:nvSpPr>
        <p:spPr>
          <a:xfrm>
            <a:off x="5687084" y="4063588"/>
            <a:ext cx="2356318" cy="537554"/>
          </a:xfrm>
          <a:prstGeom prst="wedgeEllipseCallout">
            <a:avLst>
              <a:gd name="adj1" fmla="val -61516"/>
              <a:gd name="adj2" fmla="val -2639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5785123" y="4063588"/>
            <a:ext cx="194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Hier komt straks je antwoord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346439" y="5629138"/>
            <a:ext cx="26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2060"/>
                </a:solidFill>
                <a:latin typeface="+mj-lt"/>
              </a:rPr>
              <a:t>De korting is 14,8%</a:t>
            </a:r>
            <a:endParaRPr lang="nl-NL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vale toelichting 44"/>
          <p:cNvSpPr/>
          <p:nvPr/>
        </p:nvSpPr>
        <p:spPr>
          <a:xfrm>
            <a:off x="3200805" y="5829340"/>
            <a:ext cx="2356318" cy="407972"/>
          </a:xfrm>
          <a:prstGeom prst="wedgeEllipseCallout">
            <a:avLst>
              <a:gd name="adj1" fmla="val -31950"/>
              <a:gd name="adj2" fmla="val -10065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/>
          <p:cNvSpPr txBox="1"/>
          <p:nvPr/>
        </p:nvSpPr>
        <p:spPr>
          <a:xfrm>
            <a:off x="3298844" y="5859572"/>
            <a:ext cx="2258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100 : 2290 x 340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338" r="90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4" y="2247770"/>
            <a:ext cx="956808" cy="10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e toelichting 41"/>
          <p:cNvSpPr/>
          <p:nvPr/>
        </p:nvSpPr>
        <p:spPr>
          <a:xfrm>
            <a:off x="7043430" y="3284949"/>
            <a:ext cx="1633026" cy="407972"/>
          </a:xfrm>
          <a:prstGeom prst="wedgeEllipseCallout">
            <a:avLst>
              <a:gd name="adj1" fmla="val -14044"/>
              <a:gd name="adj2" fmla="val -7396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6949785" y="3315181"/>
            <a:ext cx="194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  <a:latin typeface="+mj-lt"/>
              </a:rPr>
              <a:t>2290 - 1950 =</a:t>
            </a:r>
            <a:endParaRPr lang="nl-N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4" y="759238"/>
            <a:ext cx="1745279" cy="13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7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80"/>
    </mc:Choice>
    <mc:Fallback xmlns="">
      <p:transition spd="slow" advTm="5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17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0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6" grpId="0"/>
      <p:bldP spid="37" grpId="0" animBg="1"/>
      <p:bldP spid="39" grpId="0"/>
      <p:bldP spid="40" grpId="0" animBg="1"/>
      <p:bldP spid="41" grpId="0"/>
      <p:bldP spid="44" grpId="0"/>
      <p:bldP spid="45" grpId="0" animBg="1"/>
      <p:bldP spid="46" grpId="0"/>
      <p:bldP spid="42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550</TotalTime>
  <Words>1232</Words>
  <Application>Microsoft Office PowerPoint</Application>
  <PresentationFormat>Diavoorstelling (4:3)</PresentationFormat>
  <Paragraphs>293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Georgia</vt:lpstr>
      <vt:lpstr>Trebuchet MS</vt:lpstr>
      <vt:lpstr>Wingdings 2</vt:lpstr>
      <vt:lpstr>Urban</vt:lpstr>
      <vt:lpstr>Procenten</vt:lpstr>
      <vt:lpstr>PowerPoint-presentatie</vt:lpstr>
      <vt:lpstr>De prijzen van fietsen zijn dit jaar met 4,2% gestegen. Vorig jaar werd er gemiddeld € 460 betaald voor een fiets. Wat moet je dit jaar betalen voor dezelfde fiets?</vt:lpstr>
      <vt:lpstr>Sneakers geeft 35% korting op de zomercollectie.  Normaal kosten de schoenen € 89.  Hoeveel moet je nu betalen voor deze schoenen?</vt:lpstr>
      <vt:lpstr>De Nederlandse overheid heeft een staatsschuld van € 472 miljard. Het gemiddeld rentepercentage dat de overheid betaald is 2,5%.  Hoeveel euro moet er dit jaar aan rente worden betaald? </vt:lpstr>
      <vt:lpstr>Na het overleiden van de kunstschilder Corneille zijn zijn werken met 300% in waarde gestegen. Toen Corneille nog leefde was een bepaald schilderij € 15.000 waard. Wat is het schilderij nu waard?</vt:lpstr>
      <vt:lpstr>PowerPoint-presentatie</vt:lpstr>
      <vt:lpstr>Joris heeft gebruik gemaakt van de zomerkorting.  Zijn leergang “economie” kost normaal € 2.350,- Hoeveel procent korting werd er gegeven?</vt:lpstr>
      <vt:lpstr>Thomas ziet een aanbieding in de krant. Rondreis door Afrika van € 2.290 nu voor € 1.950 Hoeveel procent korting wordt er gegeven?</vt:lpstr>
      <vt:lpstr>In 2005 moest je voor een fles Coca Cola € 1,19 betalen. In supermarkten is de 1,5 literfles nu voor € 1,79 te koop Hoeveel procent zijn de prijzen gestegen?</vt:lpstr>
      <vt:lpstr>Candy Crush Saga is een winstgevend spel.  In 2012 was de winst nog € 160 miljoen.  In 2014 was de winst gestegen naar € 982 miljoen Hoeveel procent is de winst gestegen?</vt:lpstr>
      <vt:lpstr>PowerPoint-presentatie</vt:lpstr>
      <vt:lpstr>Door een mislukte aardappeloogst is friet 20% duurder geworden. Nu moet je voor een kilo friet € 5,25 betalen.  Wat moest je voor een kilo friet betalen voor de prijsverhoging?</vt:lpstr>
      <vt:lpstr>De consument betaalt naast de verkoopprijs ook 21% btw bij aankoop van een spelcomputer. De consumentenprijs van een spelcomputer is € 289.  Hoeveel btw betaalt de consument?</vt:lpstr>
      <vt:lpstr>Dankzij een 40% bijdrage van de overheid hoef jij maar € 3,50 te betalen voor een toegangskaartje voor een museum.  Wat zou je moeten betalen als de overheid niets zou bijdragen?</vt:lpstr>
      <vt:lpstr>Na inlevering van deze bon hoef je voor een accuschroefmachine nog maar € 97,46 te betalen. Wat is de normale prijs van deze accuschroefmachine?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Procenten</dc:title>
  <dc:creator>Seelen</dc:creator>
  <cp:lastModifiedBy>Bernhard Seelen </cp:lastModifiedBy>
  <cp:revision>38</cp:revision>
  <dcterms:created xsi:type="dcterms:W3CDTF">2015-08-19T18:25:56Z</dcterms:created>
  <dcterms:modified xsi:type="dcterms:W3CDTF">2015-09-02T06:52:40Z</dcterms:modified>
</cp:coreProperties>
</file>